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5ef30be34ea4266" /><Relationship Type="http://schemas.openxmlformats.org/officeDocument/2006/relationships/extended-properties" Target="/docProps/app.xml" Id="Rb6a03506f4ec4cc0" /><Relationship Type="http://schemas.openxmlformats.org/officeDocument/2006/relationships/officeDocument" Target="/ppt/presentation.xml" Id="R03ba7fac81044b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de5631727949ef"/>
  </p:sldMasterIdLst>
  <p:notesMasterIdLst>
    <p:notesMasterId xmlns:r="http://schemas.openxmlformats.org/officeDocument/2006/relationships" r:id="R560ae202b7464a1c"/>
  </p:notesMasterIdLst>
  <p:sldIdLst>
    <p:sldId xmlns:r="http://schemas.openxmlformats.org/officeDocument/2006/relationships" id="256" r:id="Ref41f1686b834124"/>
    <p:sldId xmlns:r="http://schemas.openxmlformats.org/officeDocument/2006/relationships" id="257" r:id="R12135de7ec504d97"/>
    <p:sldId xmlns:r="http://schemas.openxmlformats.org/officeDocument/2006/relationships" id="258" r:id="Ra1642e5ea7a543bc"/>
    <p:sldId xmlns:r="http://schemas.openxmlformats.org/officeDocument/2006/relationships" id="259" r:id="R301778f6921b41d0"/>
    <p:sldId xmlns:r="http://schemas.openxmlformats.org/officeDocument/2006/relationships" id="260" r:id="R5edb0b3a063d4b6c"/>
    <p:sldId xmlns:r="http://schemas.openxmlformats.org/officeDocument/2006/relationships" id="261" r:id="R61b836246fce406f"/>
    <p:sldId xmlns:r="http://schemas.openxmlformats.org/officeDocument/2006/relationships" id="262" r:id="R21c9863653134bf0"/>
    <p:sldId xmlns:r="http://schemas.openxmlformats.org/officeDocument/2006/relationships" id="263" r:id="R9880ee20a73f4e76"/>
    <p:sldId xmlns:r="http://schemas.openxmlformats.org/officeDocument/2006/relationships" id="264" r:id="Rb6886caacc384a76"/>
    <p:sldId xmlns:r="http://schemas.openxmlformats.org/officeDocument/2006/relationships" id="265" r:id="Ra48fe2cebb6747fe"/>
    <p:sldId xmlns:r="http://schemas.openxmlformats.org/officeDocument/2006/relationships" id="266" r:id="Rab6d23a6cf35413a"/>
    <p:sldId xmlns:r="http://schemas.openxmlformats.org/officeDocument/2006/relationships" id="267" r:id="Re11d944b875543f2"/>
    <p:sldId xmlns:r="http://schemas.openxmlformats.org/officeDocument/2006/relationships" id="268" r:id="Rcfc508b1e744494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cc0cf24647ea408a" /><Relationship Type="http://schemas.openxmlformats.org/officeDocument/2006/relationships/slideMaster" Target="/ppt/slideMasters/slideMaster1.xml" Id="R0dde5631727949ef" /><Relationship Type="http://schemas.openxmlformats.org/officeDocument/2006/relationships/notesMaster" Target="/ppt/notesMasters/notesMaster1.xml" Id="R560ae202b7464a1c" /><Relationship Type="http://schemas.openxmlformats.org/officeDocument/2006/relationships/presProps" Target="/ppt/presProps.xml" Id="R5a7b2308eb8540de" /><Relationship Type="http://schemas.openxmlformats.org/officeDocument/2006/relationships/viewProps" Target="/ppt/viewProps.xml" Id="R1c8f1ac175c14c4d" /><Relationship Type="http://schemas.openxmlformats.org/officeDocument/2006/relationships/tableStyles" Target="/ppt/tableStyles.xml" Id="Rb9563debdfdf42a4" /><Relationship Type="http://schemas.openxmlformats.org/officeDocument/2006/relationships/slide" Target="/ppt/slides/slide1.xml" Id="Ref41f1686b834124" /><Relationship Type="http://schemas.openxmlformats.org/officeDocument/2006/relationships/slide" Target="/ppt/slides/slide2.xml" Id="R12135de7ec504d97" /><Relationship Type="http://schemas.openxmlformats.org/officeDocument/2006/relationships/slide" Target="/ppt/slides/slide3.xml" Id="Ra1642e5ea7a543bc" /><Relationship Type="http://schemas.openxmlformats.org/officeDocument/2006/relationships/slide" Target="/ppt/slides/slide4.xml" Id="R301778f6921b41d0" /><Relationship Type="http://schemas.openxmlformats.org/officeDocument/2006/relationships/slide" Target="/ppt/slides/slide5.xml" Id="R5edb0b3a063d4b6c" /><Relationship Type="http://schemas.openxmlformats.org/officeDocument/2006/relationships/slide" Target="/ppt/slides/slide6.xml" Id="R61b836246fce406f" /><Relationship Type="http://schemas.openxmlformats.org/officeDocument/2006/relationships/slide" Target="/ppt/slides/slide7.xml" Id="R21c9863653134bf0" /><Relationship Type="http://schemas.openxmlformats.org/officeDocument/2006/relationships/slide" Target="/ppt/slides/slide8.xml" Id="R9880ee20a73f4e76" /><Relationship Type="http://schemas.openxmlformats.org/officeDocument/2006/relationships/slide" Target="/ppt/slides/slide9.xml" Id="Rb6886caacc384a76" /><Relationship Type="http://schemas.openxmlformats.org/officeDocument/2006/relationships/slide" Target="/ppt/slides/slide10.xml" Id="Ra48fe2cebb6747fe" /><Relationship Type="http://schemas.openxmlformats.org/officeDocument/2006/relationships/slide" Target="/ppt/slides/slide11.xml" Id="Rab6d23a6cf35413a" /><Relationship Type="http://schemas.openxmlformats.org/officeDocument/2006/relationships/slide" Target="/ppt/slides/slide12.xml" Id="Re11d944b875543f2" /><Relationship Type="http://schemas.openxmlformats.org/officeDocument/2006/relationships/slide" Target="/ppt/slides/slide13.xml" Id="Rcfc508b1e744494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2890cf9a1da5447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67edb561107e43dc" /><Relationship Type="http://schemas.openxmlformats.org/officeDocument/2006/relationships/notesMaster" Target="/ppt/notesMasters/notesMaster1.xml" Id="Rb2a2791ab61f4833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fcea9591a7e948b4" /><Relationship Type="http://schemas.openxmlformats.org/officeDocument/2006/relationships/notesMaster" Target="/ppt/notesMasters/notesMaster1.xml" Id="R6543765ca75e4d17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d987334cf99e462d" /><Relationship Type="http://schemas.openxmlformats.org/officeDocument/2006/relationships/notesMaster" Target="/ppt/notesMasters/notesMaster1.xml" Id="Rcb4d9ad513e1463b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e3aaff3e46334ee7" /><Relationship Type="http://schemas.openxmlformats.org/officeDocument/2006/relationships/notesMaster" Target="/ppt/notesMasters/notesMaster1.xml" Id="R0a583dc99c0a45b6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733f1848461543af" /><Relationship Type="http://schemas.openxmlformats.org/officeDocument/2006/relationships/notesMaster" Target="/ppt/notesMasters/notesMaster1.xml" Id="Rb423f1cdb60947a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a23207062557407d" /><Relationship Type="http://schemas.openxmlformats.org/officeDocument/2006/relationships/notesMaster" Target="/ppt/notesMasters/notesMaster1.xml" Id="Rb06bab47b28e42f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ee458eecf8e4a95" /><Relationship Type="http://schemas.openxmlformats.org/officeDocument/2006/relationships/notesMaster" Target="/ppt/notesMasters/notesMaster1.xml" Id="R9364371faac844e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9778641413d4748" /><Relationship Type="http://schemas.openxmlformats.org/officeDocument/2006/relationships/notesMaster" Target="/ppt/notesMasters/notesMaster1.xml" Id="R9684e47ecfda4a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03cef063d2b4771" /><Relationship Type="http://schemas.openxmlformats.org/officeDocument/2006/relationships/notesMaster" Target="/ppt/notesMasters/notesMaster1.xml" Id="Rd34c443045b049f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bf23c4eb5024080" /><Relationship Type="http://schemas.openxmlformats.org/officeDocument/2006/relationships/notesMaster" Target="/ppt/notesMasters/notesMaster1.xml" Id="R839fbedd9b9b4730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19a63324edfe4ab4" /><Relationship Type="http://schemas.openxmlformats.org/officeDocument/2006/relationships/notesMaster" Target="/ppt/notesMasters/notesMaster1.xml" Id="R98a6a06ccfb3486e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5cd74fa8291345a0" /><Relationship Type="http://schemas.openxmlformats.org/officeDocument/2006/relationships/notesMaster" Target="/ppt/notesMasters/notesMaster1.xml" Id="R5664a67017dd4f68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43f7fb2349bc4351" /><Relationship Type="http://schemas.openxmlformats.org/officeDocument/2006/relationships/notesMaster" Target="/ppt/notesMasters/notesMaster1.xml" Id="Rfc29077e3b4243f1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242638855456b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f4f28bc1c9c54f41" /><Relationship Type="http://schemas.openxmlformats.org/officeDocument/2006/relationships/slideLayout" Target="/ppt/slideLayouts/slideLayout1.xml" Id="R8205772ed9d6457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5772ed9d6457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db1bb227a483f" /><Relationship Type="http://schemas.openxmlformats.org/officeDocument/2006/relationships/notesSlide" Target="/ppt/notesSlides/notesSlide1.xml" Id="Recdaf2149eb84269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ad9679ef44fb4" /><Relationship Type="http://schemas.openxmlformats.org/officeDocument/2006/relationships/notesSlide" Target="/ppt/notesSlides/notesSlide10.xml" Id="R8bca3816f23c4935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2556202b14d77" /><Relationship Type="http://schemas.openxmlformats.org/officeDocument/2006/relationships/notesSlide" Target="/ppt/notesSlides/notesSlide11.xml" Id="Rbe1a2659b6484865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e4fe7358f42bf" /><Relationship Type="http://schemas.openxmlformats.org/officeDocument/2006/relationships/notesSlide" Target="/ppt/notesSlides/notesSlide12.xml" Id="R27e9abdf405a48c1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52af61cb049a0" /><Relationship Type="http://schemas.openxmlformats.org/officeDocument/2006/relationships/notesSlide" Target="/ppt/notesSlides/notesSlide13.xml" Id="Rb0997988559a4ef9" /><Relationship Type="http://schemas.openxmlformats.org/officeDocument/2006/relationships/hyperlink" Target="https://prismas.med.br/" TargetMode="External" Id="rIdPrismasPortal" /><Relationship Type="http://schemas.openxmlformats.org/officeDocument/2006/relationships/hyperlink" Target="https://prismas.med.br/informe/" TargetMode="External" Id="rIdPrismasInforme" /><Relationship Type="http://schemas.openxmlformats.org/officeDocument/2006/relationships/hyperlink" Target="https://prismas.med.br/tela02/" TargetMode="External" Id="rIdPrismasEntrada" /><Relationship Type="http://schemas.openxmlformats.org/officeDocument/2006/relationships/hyperlink" Target="https://prismas.med.br/manual-ingresso/" TargetMode="External" Id="rIdPrismasManual" /><Relationship Type="http://schemas.openxmlformats.org/officeDocument/2006/relationships/hyperlink" Target="https://prismas.med.br/links-uteis/" TargetMode="External" Id="rIdPrismasFaq" /><Relationship Type="http://schemas.openxmlformats.org/officeDocument/2006/relationships/hyperlink" Target="https://wa.me/5512996878651" TargetMode="External" Id="rIdPrismasWhats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728b391bd41e0" /><Relationship Type="http://schemas.openxmlformats.org/officeDocument/2006/relationships/notesSlide" Target="/ppt/notesSlides/notesSlide2.xml" Id="Rf2213e2f7dac49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f120d5f6b4498" /><Relationship Type="http://schemas.openxmlformats.org/officeDocument/2006/relationships/notesSlide" Target="/ppt/notesSlides/notesSlide3.xml" Id="Re31c24dd02ce41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0f0de4ef04346" /><Relationship Type="http://schemas.openxmlformats.org/officeDocument/2006/relationships/notesSlide" Target="/ppt/notesSlides/notesSlide4.xml" Id="Ra75984c4add9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69d9bfe454fe9" /><Relationship Type="http://schemas.openxmlformats.org/officeDocument/2006/relationships/notesSlide" Target="/ppt/notesSlides/notesSlide5.xml" Id="R02fcea566e0a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32aad8fba4a2a" /><Relationship Type="http://schemas.openxmlformats.org/officeDocument/2006/relationships/notesSlide" Target="/ppt/notesSlides/notesSlide6.xml" Id="Rf5f28e17dcc14d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a9ed8a1854f88" /><Relationship Type="http://schemas.openxmlformats.org/officeDocument/2006/relationships/notesSlide" Target="/ppt/notesSlides/notesSlide7.xml" Id="Rd8d2c9ab2e4242d4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b8a269f3b41a1" /><Relationship Type="http://schemas.openxmlformats.org/officeDocument/2006/relationships/notesSlide" Target="/ppt/notesSlides/notesSlide8.xml" Id="R9109082bd0304e31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81de1814e44f0" /><Relationship Type="http://schemas.openxmlformats.org/officeDocument/2006/relationships/notesSlide" Target="/ppt/notesSlides/notesSlide9.xml" Id="Re55edef0a3c74b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12F0172-1A62-4E8A-8282-4EA5661F8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02FE7FD-BF11-46D0-B3A0-A18C11FCBC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740B13C-42AA-40FE-B786-C0D501A69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941F423-7F91-49FE-A47B-14E2A8F06C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009650"/>
            <a:ext cx="12192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3E5AB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3E5AB"/>
                </a:solidFill>
                <a:latin typeface="Aptos"/>
                <a:ea typeface="Aptos"/>
                <a:cs typeface="Aptos"/>
              </a:rPr>
              <a:t>APOSTILA ILUSTRADA PDP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3E28931-9C49-482A-95CE-F20E7EFF9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1657350"/>
            <a:ext cx="9715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4650" b="1">
                <a:solidFill>
                  <a:srgbClr val="D4AF37"/>
                </a:solidFill>
                <a:latin typeface="Aptos Display"/>
                <a:ea typeface="Aptos Display"/>
                <a:cs typeface="Aptos Display"/>
              </a:defRPr>
            </a:pPr>
            <a:r>
              <a:rPr sz="4650" b="1">
                <a:solidFill>
                  <a:srgbClr val="D4AF37"/>
                </a:solidFill>
                <a:latin typeface="Aptos Display"/>
                <a:ea typeface="Aptos Display"/>
                <a:cs typeface="Aptos Display"/>
              </a:rPr>
              <a:t>PRISMA'Sistêmico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211E2C3-EDDA-4BA1-9297-64266B4CF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2647950"/>
            <a:ext cx="72390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2100" b="0">
                <a:solidFill>
                  <a:srgbClr val="E2E8F0"/>
                </a:solidFill>
                <a:latin typeface="Georgia"/>
                <a:ea typeface="Georgia"/>
                <a:cs typeface="Georgia"/>
              </a:defRPr>
            </a:pPr>
            <a:r>
              <a:rPr sz="2100" b="0">
                <a:solidFill>
                  <a:srgbClr val="E2E8F0"/>
                </a:solidFill>
                <a:latin typeface="Georgia"/>
                <a:ea typeface="Georgia"/>
                <a:cs typeface="Georgia"/>
              </a:rPr>
              <a:t>A Arte da Supersaúde e da Evolução Biológica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4FD7A9D-CA05-4BE4-B23B-09745BF32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581400"/>
            <a:ext cx="6096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Produto Digital Perpétuo · Bônus Exclusivo · Dr. Olair Rafael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5ADC26E-0079-4C5B-A52D-5F11895AF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86000" y="447675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7843"/>
            </a:srgbClr>
          </a:solidFill>
          <a:ln xmlns:a="http://schemas.openxmlformats.org/drawingml/2006/main" w="9525">
            <a:solidFill>
              <a:srgbClr val="D4AF37">
                <a:alpha val="40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A98A4FB-94B0-46DB-A70D-A9D14E21C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86000" y="4572000"/>
            <a:ext cx="2190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3E5AB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3E5AB"/>
                </a:solidFill>
                <a:latin typeface="Aptos"/>
                <a:ea typeface="Aptos"/>
                <a:cs typeface="Aptos"/>
              </a:rPr>
              <a:t>Coerência cardíaca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DBE9F5B-A619-4CA1-B1DD-F0AC544A1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7750" y="447675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7843"/>
            </a:srgbClr>
          </a:solidFill>
          <a:ln xmlns:a="http://schemas.openxmlformats.org/drawingml/2006/main" w="9525">
            <a:solidFill>
              <a:srgbClr val="D4AF37">
                <a:alpha val="40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9460FA6-891C-40BB-A142-1E78374C4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7750" y="4572000"/>
            <a:ext cx="2190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3E5AB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3E5AB"/>
                </a:solidFill>
                <a:latin typeface="Aptos"/>
                <a:ea typeface="Aptos"/>
                <a:cs typeface="Aptos"/>
              </a:rPr>
              <a:t>Nutrição mitocondrial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8868AB8-34B8-44D0-9B5E-D7A6C2D79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4476750"/>
            <a:ext cx="2190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7843"/>
            </a:srgbClr>
          </a:solidFill>
          <a:ln xmlns:a="http://schemas.openxmlformats.org/drawingml/2006/main" w="9525">
            <a:solidFill>
              <a:srgbClr val="D4AF37">
                <a:alpha val="4000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BB7F77D-F266-48F0-ACDF-E27C48248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4572000"/>
            <a:ext cx="2190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3E5AB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3E5AB"/>
                </a:solidFill>
                <a:latin typeface="Aptos"/>
                <a:ea typeface="Aptos"/>
                <a:cs typeface="Aptos"/>
              </a:rPr>
              <a:t>Presença consciente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0F695BA-16D7-4378-930C-0907C6F4B8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886450"/>
            <a:ext cx="12192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Seeemmpre melhorrrAndo... NUNKAKABA!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08C3611-B923-4C01-8751-45915CEBD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7E1B4BE-3981-4D93-83A0-A4736E78C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631016175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12146E8-4412-468D-B481-4815ED220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7D080FF-A257-4F7A-A728-E0FAC8F68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5E58853-25C6-4608-8FD7-7716BAE84F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8B58018-51E2-4273-B1A8-E11A8FB64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MÓDULO III · SUPERSAÚDE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F344CEB-A5C1-4B9C-A78D-333F813AA9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O coração organiza ritmos; a coerência devolve eixo.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B683D78-2AF4-4CFF-87D9-8233AFF2E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381250"/>
            <a:ext cx="49530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80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A sincronia autonômica é apresentada como leitura educativa de ritmo, atenção, respiração e vitalidade percebida.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E558790-E186-47B9-93DD-2E651C4970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1428750"/>
            <a:ext cx="476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4ED1D94-AF0C-4F12-B498-CB8205DCE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1428750"/>
            <a:ext cx="4762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8EEBE46-789A-418C-A695-56EF547D8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1600200"/>
            <a:ext cx="4419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Coerência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2CB0160-07A0-408E-9641-2692636D9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1943100"/>
            <a:ext cx="44196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Respiração e ritmo que favorecem clareza.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6FF8CA9-CB8E-4786-8E76-943229EA63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809875"/>
            <a:ext cx="476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540E922-77C4-4DC1-A0D6-C485376B86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809875"/>
            <a:ext cx="4762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B3CE8D1-EACB-46EC-8773-688357BF1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981325"/>
            <a:ext cx="4419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Regulação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2CDDF73-9AAC-4FE6-AF9A-EDC1DD9FCF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324225"/>
            <a:ext cx="44196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Sistema nervoso mais disponível para presença.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CB6767F-30E6-4DBB-89EA-ED940707F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191000"/>
            <a:ext cx="476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1DA51CF-8B1F-411A-92A6-A86A67066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191000"/>
            <a:ext cx="4762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C70B8EE-619E-4491-99AE-EE8FE3272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362450"/>
            <a:ext cx="4419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Energia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9A42D5B-3E9A-49BB-A94C-DAA3E9005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705350"/>
            <a:ext cx="44196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Menos ruído, mais percepção funcional.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6F65BCA-10A8-4222-B4E2-87151B9F94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91ECF95-00F8-4578-956D-463D7D1D6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498536616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8787C90-2891-423C-8371-4B17A284C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77AE8B6-CB0B-4C98-A054-20022C14A5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66E4DC5-EEDB-4CD1-9572-350264143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E15D827-1386-4335-910E-14CDFC05D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MÉTODO MIX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93AA7C4-5E44-4A2D-9E89-B220A19CB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A longevidade centenária fica operacional em quatro eixos diários.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63B4E51-DF89-4358-A666-591E36E5F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333625"/>
            <a:ext cx="4572000" cy="128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23E4EB4-4895-4F86-8B29-26235D84A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333625"/>
            <a:ext cx="4572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D1F3C16-C944-49BF-AC62-BDFC48334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2505075"/>
            <a:ext cx="422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Sono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745368-1C11-4ED8-8959-5D263D8E4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2847975"/>
            <a:ext cx="4229100" cy="6572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Arquitetura sincronizada ao ritmo circadiano.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E0A70E-7F49-4A6A-B4BC-CCF19BED8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333625"/>
            <a:ext cx="4572000" cy="128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5636307-87BC-41B1-A4BE-8AEB3674D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333625"/>
            <a:ext cx="4572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50A7026-2633-4B5F-9D15-3354030C7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505075"/>
            <a:ext cx="422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Alimentação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888DB30-8C2A-402F-BC99-5EC03F505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847975"/>
            <a:ext cx="4229100" cy="6572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Nutrição celular rica, sem radicalismo.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CA61403-4CD7-47D2-8D69-0A88D5044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095750"/>
            <a:ext cx="4572000" cy="128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846F7BD-097C-4844-B57F-329EFBEEDB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095750"/>
            <a:ext cx="4572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8871897-99A8-4F95-A9EA-0812DB26C7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267200"/>
            <a:ext cx="422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Movimento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5227204-6245-4589-BFB3-F2B54927DB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610100"/>
            <a:ext cx="4229100" cy="6572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Ativação mitocondrial cotidiana.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DB61F6D-C752-4646-B37B-28BD6C2847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095750"/>
            <a:ext cx="4572000" cy="128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094FD85-9CF8-4840-96C9-760D8DDAC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095750"/>
            <a:ext cx="4572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34B2DDF-FE72-4ACC-ABA5-7116C3579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267200"/>
            <a:ext cx="422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Mente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D9CC323-B901-4146-AADA-595BB2D03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610100"/>
            <a:ext cx="4229100" cy="6572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Presença para regular o estresse.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259D118-672A-4E40-8A67-0E9C82213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6BC3731-DACF-4DE8-855A-BC809888A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334409664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9F55DE1-A6B5-4083-A119-2CC48C4E5F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7F97779-147B-4AD3-85D3-88F6000E98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96A094B-25F6-452E-8B7D-226230EC6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4E8462D-BE25-4D7C-83AB-DE0032D5E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PUBLICAÇÃO E CONTINUIDADE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428DE7-E168-41EA-BFE3-FB53BE0556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O PDP entra no portal com link oficial, WhatsApp acolhedor e acesso protegido.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A5008F5-E332-4EE6-8327-A07E7B766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105150"/>
            <a:ext cx="1952625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9DF59D9-BEE3-45FF-A1F6-4196B747DC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105150"/>
            <a:ext cx="195262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C1FC537-C41B-4C15-B900-0C683635F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276600"/>
            <a:ext cx="16097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Portal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DC4992A-CC75-42C3-AB69-8D1F31CBC6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619500"/>
            <a:ext cx="1609725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prismas.med.br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909A317-7540-405C-8B8D-E52550DA1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2809875" y="3638550"/>
            <a:ext cx="285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DCA160F-E1A8-45DC-8C93-4C8D784D4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95625" y="3105150"/>
            <a:ext cx="1952625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7A2D774-2182-4118-BE4E-111EE731B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95625" y="3105150"/>
            <a:ext cx="195262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F856FBF-379A-4A12-8D95-3CB062EB7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7075" y="3276600"/>
            <a:ext cx="16097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Entrada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CC3DE43-7320-417F-B63B-AE9EA2C0A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7075" y="3619500"/>
            <a:ext cx="1609725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CPF individual e consentimento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1CDA347-7307-4569-B971-5ACF8A1F7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5048250" y="3638550"/>
            <a:ext cx="285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6CC1C3-CB36-4362-A9BD-5FB67C9341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3105150"/>
            <a:ext cx="1952625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1B8D12B-0787-478E-ABCE-AE1AE9ABC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3105150"/>
            <a:ext cx="195262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FF8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B67BD1A-6731-482F-83B9-BE66EC71B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05450" y="3276600"/>
            <a:ext cx="16097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WhatsApp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B9438C3-E78F-4027-BAB0-91F6854B0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05450" y="3619500"/>
            <a:ext cx="1609725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acolhe e orienta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F1BAF17-EF16-439D-B84F-0B501C3C1B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7286625" y="3638550"/>
            <a:ext cx="285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EE7E2B6-383E-41C8-B8A3-EF467E09D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72375" y="3105150"/>
            <a:ext cx="1952625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96253E4-50EF-402A-A558-37CAC0FDA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72375" y="3105150"/>
            <a:ext cx="195262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C673597-E14A-4FFB-B4A6-CCF4311F0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43825" y="3276600"/>
            <a:ext cx="16097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Firebase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E16245C-0EB5-4847-8A2B-8331DA9944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43825" y="3619500"/>
            <a:ext cx="1609725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confirma status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0F72536-3D15-4F5C-A48D-9C7BEC247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525000" y="3638550"/>
            <a:ext cx="285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D30E091-A4DE-4B21-AB25-093355718B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105150"/>
            <a:ext cx="1952625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FBAA906-B9C9-415C-894A-6AC16180F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105150"/>
            <a:ext cx="1952625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819757D-97F2-4E3D-898D-7338B4183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82200" y="3276600"/>
            <a:ext cx="1609725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PDP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6215CA5-26CE-4A5D-B923-4C53D00DE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82200" y="3619500"/>
            <a:ext cx="1609725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entrega educativa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8D0CE6B-0DCE-4FF8-8C79-1A63DB03C4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5095875"/>
            <a:ext cx="91440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4A87355-CEEC-4A89-9A16-596D59B6B1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5248275"/>
            <a:ext cx="8572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35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Dado é pista, não sentença. Conteúdo educativo, sem substituir cuidado profissional.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980F25F-F0E1-43CA-BCD3-307F95E94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CE5108F-0D0B-45A2-BA39-3FF829A8B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674359785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A42E29D-C341-480B-9CBF-0D245299E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0AFE700-A08D-42CA-8656-56E458CB6E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F78C003-221F-4128-A860-3E7A5930C1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4CE8E33-2679-4C1C-A9C6-0D1B9095D1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HIPERLINKS OFICIAIS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7BDF396-CD40-4B32-93BE-41771948C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Atalhos preparados para informe em prismas.med.br.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C34A6A0-1587-4370-8318-59A3CAA57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552700"/>
            <a:ext cx="78105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35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Domínio oficial em ativação técnica para publicação WWW. Links mantidos como endereços definitivos do ecossistema.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6B2AC88-361F-4929-9B72-6978196573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333750"/>
            <a:ext cx="49530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49126CA-E7F4-4F9E-BF1D-473BE85AA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333750"/>
            <a:ext cx="28575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7F7CCFB-CA4F-4BD9-92F6-79C19F23D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448050"/>
            <a:ext cx="1809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Portal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40CD08B-3CAC-45CA-A701-87DF7454BB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657600"/>
            <a:ext cx="447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E2E8F0"/>
                </a:solidFill>
                <a:latin typeface="Aptos"/>
                <a:ea typeface="Aptos"/>
                <a:cs typeface="Aptos"/>
                <a:hlinkClick xmlns:r="http://schemas.openxmlformats.org/officeDocument/2006/relationships" r:id="rIdPrismasPortal"/>
              </a:rPr>
              <a:t>https://prismas.med.br/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C3F1A23-EE99-4C56-A9CD-22716273C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333750"/>
            <a:ext cx="49530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C738098-98AF-4FFE-8C02-A850292EB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333750"/>
            <a:ext cx="28575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C829DCE-075D-494C-BCFD-3E62EA0FA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448050"/>
            <a:ext cx="1809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7FFC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7FFCFF"/>
                </a:solidFill>
                <a:latin typeface="Aptos"/>
                <a:ea typeface="Aptos"/>
                <a:cs typeface="Aptos"/>
              </a:rPr>
              <a:t>Informe PDP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7ACA30B-488C-4955-AC0C-20F84C6C89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657600"/>
            <a:ext cx="447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E2E8F0"/>
                </a:solidFill>
                <a:latin typeface="Aptos"/>
                <a:ea typeface="Aptos"/>
                <a:cs typeface="Aptos"/>
                <a:hlinkClick xmlns:r="http://schemas.openxmlformats.org/officeDocument/2006/relationships" r:id="rIdPrismasInforme"/>
              </a:rPr>
              <a:t>https://prismas.med.br/informe/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C7D4161-1633-42BA-921F-439AB15B72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49530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AE2B1A7-BEA8-4C92-B112-1263BA1051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8575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E9F1B25-80EF-47C1-9BBE-463F030A7B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286250"/>
            <a:ext cx="1809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Entrada protegida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336B028-E94D-4A2A-A106-4E6CDAC6AB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495800"/>
            <a:ext cx="447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E2E8F0"/>
                </a:solidFill>
                <a:latin typeface="Aptos"/>
                <a:ea typeface="Aptos"/>
                <a:cs typeface="Aptos"/>
                <a:hlinkClick xmlns:r="http://schemas.openxmlformats.org/officeDocument/2006/relationships" r:id="rIdPrismasEntrada"/>
              </a:rPr>
              <a:t>https://prismas.med.br/tela02/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FEC3E15-0091-4885-AC89-E59ADF0AC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4171950"/>
            <a:ext cx="49530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A474467-3700-4DE5-91E7-944C6AA47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4171950"/>
            <a:ext cx="28575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2242A35-FAA1-4A32-A8AB-C53E3DFFF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4286250"/>
            <a:ext cx="1809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7FFC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7FFCFF"/>
                </a:solidFill>
                <a:latin typeface="Aptos"/>
                <a:ea typeface="Aptos"/>
                <a:cs typeface="Aptos"/>
              </a:rPr>
              <a:t>Manual de ingresso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9FB591E-D723-4A26-A007-96F72789B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4495800"/>
            <a:ext cx="447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E2E8F0"/>
                </a:solidFill>
                <a:latin typeface="Aptos"/>
                <a:ea typeface="Aptos"/>
                <a:cs typeface="Aptos"/>
                <a:hlinkClick xmlns:r="http://schemas.openxmlformats.org/officeDocument/2006/relationships" r:id="rIdPrismasManual"/>
              </a:rPr>
              <a:t>https://prismas.med.br/manual-ingresso/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8A78374-FB32-4602-A287-465CF9D03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010150"/>
            <a:ext cx="49530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7ABDC46-5025-4898-A39E-1F82E0349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010150"/>
            <a:ext cx="28575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21B7576-CDF9-48A4-B356-1E3F07458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124450"/>
            <a:ext cx="1809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FAQ / Pergunte-me como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F916922-7AFD-4D06-B58B-68526BCA5E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334000"/>
            <a:ext cx="447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E2E8F0"/>
                </a:solidFill>
                <a:latin typeface="Aptos"/>
                <a:ea typeface="Aptos"/>
                <a:cs typeface="Aptos"/>
                <a:hlinkClick xmlns:r="http://schemas.openxmlformats.org/officeDocument/2006/relationships" r:id="rIdPrismasFaq"/>
              </a:rPr>
              <a:t>https://prismas.med.br/links-uteis/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B3560DF-F6D6-42A3-9EC0-EA80130C18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5010150"/>
            <a:ext cx="49530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A49FF13-D685-4E6F-99F5-8632E7D17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5010150"/>
            <a:ext cx="28575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B0D113B-8F55-42D8-82F7-E6A6559FE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5124450"/>
            <a:ext cx="1809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7FFC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7FFCFF"/>
                </a:solidFill>
                <a:latin typeface="Aptos"/>
                <a:ea typeface="Aptos"/>
                <a:cs typeface="Aptos"/>
              </a:rPr>
              <a:t>WhatsApp oficial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3A4A387-4873-4C9D-9AD9-4E3EDF629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5334000"/>
            <a:ext cx="447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E2E8F0"/>
                </a:solidFill>
                <a:latin typeface="Aptos"/>
                <a:ea typeface="Aptos"/>
                <a:cs typeface="Aptos"/>
                <a:hlinkClick xmlns:r="http://schemas.openxmlformats.org/officeDocument/2006/relationships" r:id="rIdPrismasWhats"/>
              </a:rPr>
              <a:t>https://wa.me/5512996878651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FADB131-4D6C-45EB-A23D-B08224F52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5905500"/>
            <a:ext cx="9144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6275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650D868-1858-4E52-ABB4-AC1F51ED99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62125" y="5962650"/>
            <a:ext cx="8667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05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WhatsApp acolhe; Firebase confirma status; administrador humano autoriza senha, chave e liberação comercial.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2219210-11A7-4D8B-A885-5597DABF4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19BE3FD-8814-4EA9-8C17-DD78373FA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5069276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D93988F-0F05-44EB-BDEA-081A8F449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570FA81-E62D-468C-B4AE-501124D26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FB26E33-697F-4E03-ACF8-17E5BCB4C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D5F6E7B-F22E-4EDD-ADA3-5E02698B51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PRODUTO DIGITAL PERPÉTUO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2B21ADC-EBB9-49D6-B009-07A577A1E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O PDP organiza conhecimento vivo em uma jornada utilizável.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DFC88A9-AC1C-4717-B602-A81814AD5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381250"/>
            <a:ext cx="49530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80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A apostila não funciona como promessa clínica. Ela estrutura linguagem, imagens mentais, prática diária e memória educativa para a Pessoa Usuária PRISMA'S.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098D204-BFF1-4D26-BC09-5E2F20033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1428750"/>
            <a:ext cx="476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4856AA7-161C-43AF-BDB8-2D7131EEE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1428750"/>
            <a:ext cx="4762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8B6C1BD-6CFB-4480-AC9A-380AE45430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1600200"/>
            <a:ext cx="4419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Entrega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8365ED9-3534-44E2-9AC7-9F3B7D512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1943100"/>
            <a:ext cx="44196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Apostila, roteiro, links úteis e módulos de estudo.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178DD5-E30F-49EB-8CA9-1E5D7455E4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809875"/>
            <a:ext cx="476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C476E11-F307-4DC1-8E8C-3BC336B5D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809875"/>
            <a:ext cx="4762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73B0524-B624-41A7-B200-D84A1E324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981325"/>
            <a:ext cx="4419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Uso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2ECA9C2-7945-4694-9AA4-D74C2D7E37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324225"/>
            <a:ext cx="44196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Orientar leitura, reflexão, autoavaliação e continuidade.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CCACED-0618-44C4-830D-4E15B15AE4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191000"/>
            <a:ext cx="476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270F7B2-283D-4021-9756-3C5B41B18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191000"/>
            <a:ext cx="4762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11B0DF4-F9FC-4848-AFF6-C2EDDFF80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362450"/>
            <a:ext cx="4419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Limite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BC76164-9E66-472B-AF87-9780349B26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705350"/>
            <a:ext cx="44196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Não substitui consulta, diagnóstico, prescrição ou urgência.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A2EA17F-2345-420B-9209-D7F53ABCF8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890D108-876F-461D-AD65-480F8B950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884836044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CC4F727-4750-4780-A146-11AA52572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0FEAB07-93C0-46F9-B39F-1B87E6DE59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34D8A24-0A82-494A-AFBB-7DEA23AFC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62C2708-A45C-4625-8EDA-D9E95B5CF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MANIFESTO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A684378-612F-4C2D-8743-4B115CADF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Saúde integral é sintonia fina, não apenas ausência de doença.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4EE1C78-9AD8-45A1-8E77-C733263815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381250"/>
            <a:ext cx="49530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80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A ausência de doença é apenas a fundação; o objetivo é a orquestra de processos celulares, emocionais e espirituais.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6741FBE-90F0-41CA-A0CA-2B1FF8FA71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1428750"/>
            <a:ext cx="476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F4EB73C-C443-47C6-BE23-2430160DE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1428750"/>
            <a:ext cx="4762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78796A6-358D-4EB7-A57B-78081163A7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1600200"/>
            <a:ext cx="4419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Física da saúde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6AD736E-4141-4301-BB19-1C7B9C5FE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1943100"/>
            <a:ext cx="44196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Eutresse, hormese e autofagia como estímulos proporcionais.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FEE4B2D-2583-48F6-83CD-EF8869AED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809875"/>
            <a:ext cx="476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FF229C1-21A4-4136-B5D8-2A91B3563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809875"/>
            <a:ext cx="4762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26F57E1-7D73-48EB-9F62-C476842EB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981325"/>
            <a:ext cx="4419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Biofísica da vitalidade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41BE993-35E7-49DF-BD4C-8AB9D37169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324225"/>
            <a:ext cx="44196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Coerência cardíaca, ritmo autonômico e regulação.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666F13A-C264-4B85-94B8-099FE0370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191000"/>
            <a:ext cx="47625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1D8CBEE-673E-454B-B282-5CDC65BAE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191000"/>
            <a:ext cx="4762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DF3B8FD-3688-49AA-B75C-6DF8059A8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362450"/>
            <a:ext cx="4419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Soberania da consciência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F7F76E8-F598-4783-8230-EBCA791BA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705350"/>
            <a:ext cx="44196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Presença, intenção, músculo e reserva metabólica.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084E6C1-3385-4EDF-96C6-C6354A652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1C8E5F1-62EB-44F3-A0F3-2495CC87F6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997289796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F368BC9-02C6-4DDF-8128-302546CB1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CB2FB1E-7DBF-447C-ABDE-FD20643BA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91309D6-5FF7-43CA-862A-F626F1AE3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E937BB7-FCA3-4190-81AD-45C2E2ED03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ARQUITETURA DO MÉTODO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34C17B9-FEC6-4FCB-8B9D-3412F9B1C3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Três eixos convertem densidade conceitual em prática educativa.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F5F506B-0075-4054-A0F3-BDE8640012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91125" y="2809875"/>
            <a:ext cx="1809750" cy="1809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4AF37">
              <a:alpha val="9412"/>
            </a:srgbClr>
          </a:solidFill>
          <a:ln xmlns:a="http://schemas.openxmlformats.org/drawingml/2006/main" w="19050">
            <a:solidFill>
              <a:srgbClr val="D4AF37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1B501C7-03EF-4DF5-957C-0FD45F2AD3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81625" y="3543300"/>
            <a:ext cx="14287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3E5AB"/>
                </a:solidFill>
                <a:latin typeface="Aptos"/>
                <a:ea typeface="Aptos"/>
                <a:cs typeface="Aptos"/>
              </a:defRPr>
            </a:pPr>
            <a:r>
              <a:rPr sz="2100" b="1">
                <a:solidFill>
                  <a:srgbClr val="F3E5AB"/>
                </a:solidFill>
                <a:latin typeface="Aptos"/>
                <a:ea typeface="Aptos"/>
                <a:cs typeface="Aptos"/>
              </a:rPr>
              <a:t>PRISMA'S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37F49FA-FFAD-4596-A86C-473F13E6C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9939286">
            <a:off x="6096000" y="3714750"/>
            <a:ext cx="2998621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CC56B93-002E-4F62-96CD-3DC2013BC7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86000" y="4000500"/>
            <a:ext cx="219075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A183969-CDB3-462F-954C-178113072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86000" y="4000500"/>
            <a:ext cx="2190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CDA78E3-3665-4D49-BC6F-E57033171F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4171950"/>
            <a:ext cx="18478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Física da Saúde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0DDAB22-6187-450B-A636-6B6201F2E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4514850"/>
            <a:ext cx="18478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hormese · autofagia · recuperação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4BFC050-63E6-49A9-AE50-D4756F6F0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-3055475">
            <a:off x="6096000" y="3714750"/>
            <a:ext cx="1435528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33BFE90-D6C2-4FDF-A781-7ECE58182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143125"/>
            <a:ext cx="219075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922EFBB-C701-4308-B72E-B11A9F968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143125"/>
            <a:ext cx="2190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A725E2D-4EB4-4911-93D6-3A83452FFD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314575"/>
            <a:ext cx="18478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Biofísica Vital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4597C96-B79B-4C17-AA34-3BD11EEE1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657475"/>
            <a:ext cx="18478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coração · nervo vago · ritmo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3B8B2E6-1DDB-480B-9FF4-478E10EF8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571335">
            <a:off x="6096000" y="3714750"/>
            <a:ext cx="4491005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2E594F4-AED5-465E-85CE-EEE6AC233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0" y="4000500"/>
            <a:ext cx="219075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BEC0A93-2514-4299-9478-78DC1269F4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0" y="4000500"/>
            <a:ext cx="2190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91FF6C9-E814-42F3-A324-381BEF54A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4171950"/>
            <a:ext cx="18478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Soberania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D40A5C3-6E4D-468C-9DF2-17E990ED1F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4514850"/>
            <a:ext cx="18478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consciência · músculo · decisão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F633E9B-4976-4497-8152-73691A506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CD977DE-7984-41FA-90E3-33B005EED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206919839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5097549-B890-430A-8ED7-AF0143D04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B35EA6B-B195-413C-9FD6-FA44103E6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0C17C8F-6274-4535-AFC9-44B7E21CF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47C336B-9A32-408B-9986-C3969050EF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MÓDULO I · EVOLUÇÃO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36A8E3F-4FB0-4338-91E6-561EFE7CD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A vida preserva resiliência quando evita a repetição fechada.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6DF31FE-636A-4AA9-ACB2-0D780B2C73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76500"/>
            <a:ext cx="45720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3D6A3D0-0502-4833-9DBA-B9520176C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76500"/>
            <a:ext cx="4572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7A7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4B982A-A23F-4DDC-AF92-E800D43BE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647950"/>
            <a:ext cx="422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A Catraca de Muller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374EF46-38C3-4E97-A674-3E13FF5EB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90850"/>
            <a:ext cx="42291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Em linhagens sem recombinação, mutações deletérias podem se acumular como uma catraca de direção única.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DDF70F1-C091-4D24-89AA-54FE263FC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2476500"/>
            <a:ext cx="45720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0052948-B312-4BAB-8F31-0C00C72A4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2476500"/>
            <a:ext cx="4572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FF8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0E10EFB-2A8E-49A1-8269-EEF750101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4200" y="2647950"/>
            <a:ext cx="422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Recombinação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20986EF-4CE0-4553-842D-226D735C60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4200" y="2990850"/>
            <a:ext cx="42291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A diversidade reorganiza possibilidades, filtra riscos e amplia a capacidade de resposta do sistema vivo.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75E00F7-7610-4B0A-90C7-2FF142433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5429250" y="3390900"/>
            <a:ext cx="13335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E5AB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5E73A25-DC68-44C4-933F-49139E13ED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4667250"/>
            <a:ext cx="3619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risco acumulado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5A902E7-1A67-4E21-9C25-5E63EBDC5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667250"/>
            <a:ext cx="3619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resiliência reorganizada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175E88B-09DF-45B7-A89C-4CD7228E2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14500" y="5334000"/>
            <a:ext cx="8763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6275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31D7E07-9FCC-4636-A8EE-7B96B20B0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00250" y="5467350"/>
            <a:ext cx="819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35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No PRISMA'S, diversidade de sinais é pista de adaptação, não ruído a ser apagado.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F136D6B-C47C-4D9A-818E-58C36D5F6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85AE30D-5517-4CD3-8AF0-D16277657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452068186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1434BB9-C7C4-427F-9B4B-8B2813260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2E60293-8549-4AD3-96A0-5904A119E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7E46784-D93C-4225-B99C-E82E1E831A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B2E81B8-9EC3-4E48-AEE7-C85C4BDED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RAINHA VERMELHA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43C8217-BAD5-4A91-ADF4-5EA991D0C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Permanecer vivo exige adaptação contínua.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3AA1C9C-DCDE-4527-88E6-A22F2E3E90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381250"/>
            <a:ext cx="409575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95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95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É necessário correr o máximo possível para permanecer no mesmo lugar.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6AFA987-5FD4-47D6-B3A4-BF417C5E4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58050" y="1504950"/>
            <a:ext cx="1104900" cy="609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6C4E8E0-CB32-4EAA-859C-BD13C4D57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1724025"/>
            <a:ext cx="990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Pressão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A9B612E-5E10-45E6-95CE-F19AF31A5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98048" y="2623824"/>
            <a:ext cx="1104900" cy="609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3DF0D3B-6D88-4FFE-B621-367A920DD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5198" y="2842899"/>
            <a:ext cx="990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Variação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05F7E35-8E26-4F93-A3A5-86B2EB6D5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09821" y="4434201"/>
            <a:ext cx="1104900" cy="609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9B7245D-C2DA-4E6F-BCA2-6FD6315A8B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6971" y="4653276"/>
            <a:ext cx="990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Seleção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0DA27BA-48BA-4057-BEC4-25B75522D7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6279" y="4434201"/>
            <a:ext cx="1104900" cy="609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5358D26-FC45-4221-917A-F5D905BB2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3429" y="4653276"/>
            <a:ext cx="990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Adaptação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D5B545F-3DEC-4907-99AF-D96B90E4F1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8052" y="2623824"/>
            <a:ext cx="1104900" cy="609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64BC418-71C2-4054-A9DE-AD0D38CEF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75202" y="2842899"/>
            <a:ext cx="990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Nova pressão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C531C0C-52FE-4F15-9504-A8B1A6D70C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857625"/>
            <a:ext cx="40957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4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A longevidade funcional nasce da capacidade de ajustar rota, recuperar ritmo e preservar plasticidade diante do ambiente.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C8F6C8A-694A-4624-A7D8-A257A32759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318821C-6D5E-4A81-B6CB-9F6E7E4238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206936492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DA584E9-7FB1-4E09-B05D-562F925D9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DFA04EC-E466-4D1D-9545-AE284271E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127B19B-DE57-4271-9D49-088154B14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9C1C136-C552-467A-AEFE-9F4BB29D8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MÓDULO II · NUTRIÇÃO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17F88D1-FE60-4490-813B-4A9BE96C09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Toda refeição é uma assembleia da vida.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3E13DCA-018A-4748-9B78-F350E978E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33625"/>
            <a:ext cx="40957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65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Água, solo, sol, micróbios, mãos humanas, memória familiar e decisão consciente chegam juntos diante da biologia.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8D49292-6DC8-4ACF-8ACD-483399DCC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905125"/>
            <a:ext cx="1524000" cy="1524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4AF37">
              <a:alpha val="8627"/>
            </a:srgbClr>
          </a:solidFill>
          <a:ln xmlns:a="http://schemas.openxmlformats.org/drawingml/2006/main" w="19050">
            <a:solidFill>
              <a:srgbClr val="D4AF37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2B2DADF-9A98-4258-B5FA-1DF69AAE77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419475"/>
            <a:ext cx="1333500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3E5A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3E5AB"/>
                </a:solidFill>
                <a:latin typeface="Aptos"/>
                <a:ea typeface="Aptos"/>
                <a:cs typeface="Aptos"/>
              </a:rPr>
              <a:t>Refeição</a:t>
            </a:r>
          </a:p>
          <a:p xmlns:a="http://schemas.openxmlformats.org/drawingml/2006/main">
            <a:pPr algn="ctr">
              <a:defRPr sz="1350" b="1">
                <a:solidFill>
                  <a:srgbClr val="F3E5A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3E5AB"/>
                </a:solidFill>
                <a:latin typeface="Aptos"/>
                <a:ea typeface="Aptos"/>
                <a:cs typeface="Aptos"/>
              </a:rPr>
              <a:t>consciente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1C8CA34-3655-4A62-A494-4D6082A002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-5400000">
            <a:off x="7905750" y="3667125"/>
            <a:ext cx="1571625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431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C04740E-CD82-451B-BC59-9328D94D5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1828800"/>
            <a:ext cx="952500" cy="533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1AFE10D-F532-4FEA-A9A5-5D15C35894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2019300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Água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BA7116C-D8B3-491F-A5F0-FECA62F2E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-1404793">
            <a:off x="7905750" y="3667125"/>
            <a:ext cx="1977585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431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2D85EEA-BDEA-411E-8D6A-9E6F76FBD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44256" y="2614613"/>
            <a:ext cx="952500" cy="533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CD74C4C-C2D3-4CF1-AFA0-5A709184F9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2356" y="2805113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Solo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8C8D9F2-17C2-4A99-80C1-EFC787B86D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1404793">
            <a:off x="7905750" y="3667125"/>
            <a:ext cx="1977585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431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DFACB5B-19B3-4488-A8D1-B934B8A91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44256" y="4186238"/>
            <a:ext cx="952500" cy="533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679BF4F-D79C-4E41-9F92-89EB25AF0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2356" y="4376738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Sol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2CAE5D1-3655-4511-963E-978AB2897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5400000">
            <a:off x="7905750" y="3667125"/>
            <a:ext cx="1571625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431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22AB7A3-DC50-491B-99F4-70436CA6E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4972050"/>
            <a:ext cx="952500" cy="533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297B2CF-E23F-4B1B-B8C2-6B23F6C2D3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5162550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Micróbios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6B45ABE-FA92-4214-B445-1D46E38026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9395207">
            <a:off x="7905750" y="3667125"/>
            <a:ext cx="1977585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431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58050BC-1ABC-4DAE-8571-A5E6E30A61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4744" y="4186238"/>
            <a:ext cx="952500" cy="533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4599507-BC53-4C46-B8EA-6CEEECC3B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2844" y="4376738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Memória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5B9028B-1C7E-4C9E-AE60-5570232148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-9395207">
            <a:off x="7905750" y="3667125"/>
            <a:ext cx="1977585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4314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22D677C-E998-4BA3-9FB6-7A00294C8F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4744" y="2614613"/>
            <a:ext cx="952500" cy="533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8291F"/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F2EC28D-51CE-4103-8165-C3DD4B5D3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2844" y="2805113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E2E8F0"/>
                </a:solidFill>
                <a:latin typeface="Aptos"/>
                <a:ea typeface="Aptos"/>
                <a:cs typeface="Aptos"/>
              </a:rPr>
              <a:t>Decisão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DA7F386-639C-436A-8CF9-00CAC79719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AED3C39-9960-4954-978B-8ACE899C9F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817118420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C516C3D-BC18-4F08-8B14-161AA72036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61C2E11-4859-4662-98CA-28B8B57C09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9E456C-82F5-43E3-BC53-869F32AE81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B523EA4-F6C2-4FB6-8991-4408899F1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RITMO CELULAR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CCF9FB0-E4E7-424E-A199-514B00B0E8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mTOR e autofagia pedem alternância, não radicalismo.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1BB2EE1-0ADF-4252-8552-82586DA7C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19375"/>
            <a:ext cx="3619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BF39183-D1C2-4C9F-821B-FE62B93225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19375"/>
            <a:ext cx="3619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FF8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C60B62A-561F-4139-A17E-B5AC7DC6D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2790825"/>
            <a:ext cx="3276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Construir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037DB17-BC14-4D7F-964B-AF92A4D7E2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133725"/>
            <a:ext cx="32766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Proteína, movimento, força e reparo tecidual quando a biologia pede crescimento.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53EF23A-FA71-432A-8B4C-D5CF69981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2619375"/>
            <a:ext cx="3619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8858CE1-2DA1-4DE2-A046-3770560A05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2619375"/>
            <a:ext cx="3619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EF30F7F-0279-4221-A496-58EEE00AB7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0950" y="2790825"/>
            <a:ext cx="3276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Limpar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F11B7CE-0E28-4F31-89AE-CF0D4AA7B3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0950" y="3133725"/>
            <a:ext cx="32766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Pausa, jejum prudente, sono e recuperação quando a célula precisa restaurar ordem.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7240341-B06A-4B0D-B356-6D2451C4E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2762250"/>
            <a:ext cx="1524000" cy="1524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4AF37">
              <a:alpha val="9412"/>
            </a:srgbClr>
          </a:solidFill>
          <a:ln xmlns:a="http://schemas.openxmlformats.org/drawingml/2006/main" w="19050">
            <a:solidFill>
              <a:srgbClr val="D4AF37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6B067F0-754A-4388-A34B-E2C6AA52F1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0" y="3333750"/>
            <a:ext cx="1143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3E5AB"/>
                </a:solidFill>
                <a:latin typeface="Aptos"/>
                <a:ea typeface="Aptos"/>
                <a:cs typeface="Aptos"/>
              </a:defRPr>
            </a:pPr>
            <a:r>
              <a:rPr sz="1950" b="1">
                <a:solidFill>
                  <a:srgbClr val="F3E5AB"/>
                </a:solidFill>
                <a:latin typeface="Aptos"/>
                <a:ea typeface="Aptos"/>
                <a:cs typeface="Aptos"/>
              </a:rPr>
              <a:t>Ritmo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2B3A6EE-7F56-4B19-9D31-BA6C81CCC1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4762500" y="3524250"/>
            <a:ext cx="5715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20A2328-784B-427D-9BB3-9A01AACF9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6858000" y="3524250"/>
            <a:ext cx="5715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4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6EFC049-3A96-41E6-9D89-2F79FA2CD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33625" y="5095875"/>
            <a:ext cx="7524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0">
                <a:solidFill>
                  <a:srgbClr val="F3E5AB"/>
                </a:solidFill>
                <a:latin typeface="Georgia"/>
                <a:ea typeface="Georgia"/>
                <a:cs typeface="Georgia"/>
              </a:defRPr>
            </a:pPr>
            <a:r>
              <a:rPr sz="1650" b="0">
                <a:solidFill>
                  <a:srgbClr val="F3E5AB"/>
                </a:solidFill>
                <a:latin typeface="Georgia"/>
                <a:ea typeface="Georgia"/>
                <a:cs typeface="Georgia"/>
              </a:rPr>
              <a:t>Alternância prudente: estímulo, pausa, reparo e retorno.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A3A8A92-939D-41EE-9077-5FF67FB6C8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D71B6F0-6B35-4FA4-A6F6-F7728952A6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2074048910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F177EE4-C0CA-4D23-9C53-A9284D0A7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1160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4A514B8-0207-4499-899C-C87D5278E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19F009E-181F-4927-A6A5-95CA42FDF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43650"/>
            <a:ext cx="11353800" cy="114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>
              <a:alpha val="2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D86B21D-E11E-49F4-A81A-291573306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68580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ARCO-ÍRIS E PRESENÇA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F47743E-5EC7-4AFE-ACA7-4617BF976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028700"/>
            <a:ext cx="56197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A nutrição vira linguagem quando cor, mastigação e registro se encontram.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9B52F5E-C8E2-4DDB-97F1-9E2E603A5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33625"/>
            <a:ext cx="4953000" cy="1333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57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A dieta arco-íris traduz fitoquímicos, fibras e densidade nutricional em uma prática visual. O ritual da presença converte alimentação em autoconhecimento.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0ABA6BF-AA17-4D62-A3D3-9434C987E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34125" y="2457450"/>
            <a:ext cx="55245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44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B4CB5E8-D14A-406C-A04A-BB6EC4477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86575" y="2457450"/>
            <a:ext cx="55245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4FC24D2-F09F-4570-89D3-511462682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39025" y="2457450"/>
            <a:ext cx="55245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ACC1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5E6E03E-E34A-4144-98F3-D7DDB04403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1475" y="2457450"/>
            <a:ext cx="55245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2C55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A9EC02C-5D0F-4BB6-A7CE-199A01E2B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43925" y="2457450"/>
            <a:ext cx="55245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B6D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DB74014-62C2-4CB0-A1F4-DFA4E99F3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2457450"/>
            <a:ext cx="55245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366F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D9D8E36-2F9A-4162-A0A9-3C9D31831F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48825" y="2457450"/>
            <a:ext cx="55245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855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DF68CC3-6506-4774-B464-56ADC0CCE7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476750"/>
            <a:ext cx="22860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42DA62-F92E-4C98-B93B-888E85798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476750"/>
            <a:ext cx="2286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3CA5C94-7268-41A4-B818-B6470791C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4648200"/>
            <a:ext cx="1943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01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20B98F7-B990-4B22-9AA7-2A03175CF3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4991100"/>
            <a:ext cx="1943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Clareza mental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14E6FCB-932B-427C-AB5A-F8CC70047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4476750"/>
            <a:ext cx="22860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9FBC813-F77A-4EEF-964B-14477322ED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4476750"/>
            <a:ext cx="2286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91C0B75-B7F7-44B1-909A-78576E5E5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4648200"/>
            <a:ext cx="1943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02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AC09667-5166-4476-913A-4181C161E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4991100"/>
            <a:ext cx="1943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Leveza digestiva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18CC915-1DE8-465B-A4D0-FB0A29247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22860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19B051D-3A5A-49F7-93E4-E4776B458F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2286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4AF3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3185326-758F-4A51-8B16-88825CFBC3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648200"/>
            <a:ext cx="1943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03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0D17B2A-DE9D-486E-8497-BF4BC6AA5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991100"/>
            <a:ext cx="1943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Estabilidade do desejo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3454D7F-B7C9-402A-9EBF-FA0FE8E9A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4476750"/>
            <a:ext cx="22860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291F">
              <a:alpha val="66667"/>
            </a:srgbClr>
          </a:solidFill>
          <a:ln xmlns:a="http://schemas.openxmlformats.org/drawingml/2006/main" w="9525">
            <a:solidFill>
              <a:srgbClr val="D4AF37">
                <a:alpha val="26667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A0D3734-0B8D-4454-BA36-5CDB85240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4476750"/>
            <a:ext cx="2286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FFCF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7AD551F-6576-437C-88F1-E1FD0FED8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648200"/>
            <a:ext cx="1943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defRPr>
            </a:pPr>
            <a:r>
              <a:rPr sz="1275" b="1">
                <a:solidFill>
                  <a:srgbClr val="E2E8F0"/>
                </a:solidFill>
                <a:latin typeface="Aptos Display"/>
                <a:ea typeface="Aptos Display"/>
                <a:cs typeface="Aptos Display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6B5CAB9-9584-4876-A377-99E480FD6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991100"/>
            <a:ext cx="1943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CA3AF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9CA3AF"/>
                </a:solidFill>
                <a:latin typeface="Georgia"/>
                <a:ea typeface="Georgia"/>
                <a:cs typeface="Georgia"/>
              </a:rPr>
              <a:t>Energia percebida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F7A0F69-4C32-4141-B7D0-FD2FE204F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389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CA3AF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CA3AF"/>
                </a:solidFill>
                <a:latin typeface="Aptos"/>
                <a:ea typeface="Aptos"/>
                <a:cs typeface="Aptos"/>
              </a:rPr>
              <a:t>PRISMA'Sistêmico · PDP educativo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F904E55-444C-4A49-825A-50653DC10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6419850"/>
            <a:ext cx="381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D4AF3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4AF37"/>
                </a:solidFill>
                <a:latin typeface="Aptos"/>
                <a:ea typeface="Aptos"/>
                <a:cs typeface="Aptos"/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198679666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2026-06-12T12:41:27.6300000Z</dcterms:created>
  <dcterms:modified xsi:type="dcterms:W3CDTF">2026-06-12T12:41:27.6300000Z</dcterms:modified>
</coreProperties>
</file>